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61" r:id="rId2"/>
    <p:sldId id="272" r:id="rId3"/>
    <p:sldId id="263" r:id="rId4"/>
    <p:sldId id="257" r:id="rId5"/>
    <p:sldId id="266" r:id="rId6"/>
    <p:sldId id="267" r:id="rId7"/>
    <p:sldId id="269" r:id="rId8"/>
    <p:sldId id="270" r:id="rId9"/>
    <p:sldId id="271" r:id="rId10"/>
    <p:sldId id="275" r:id="rId11"/>
    <p:sldId id="264" r:id="rId12"/>
    <p:sldId id="265" r:id="rId13"/>
    <p:sldId id="273" r:id="rId14"/>
    <p:sldId id="274" r:id="rId1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4833E257-CCCB-4C27-954C-3260BC591404}">
          <p14:sldIdLst>
            <p14:sldId id="261"/>
            <p14:sldId id="272"/>
            <p14:sldId id="263"/>
          </p14:sldIdLst>
        </p14:section>
        <p14:section name="Раздел без заголовка" id="{1961BD1F-6DB0-48BC-B44E-22D1585DBF89}">
          <p14:sldIdLst>
            <p14:sldId id="257"/>
            <p14:sldId id="266"/>
            <p14:sldId id="267"/>
            <p14:sldId id="269"/>
            <p14:sldId id="270"/>
            <p14:sldId id="271"/>
            <p14:sldId id="275"/>
            <p14:sldId id="264"/>
            <p14:sldId id="265"/>
            <p14:sldId id="273"/>
            <p14:sldId id="27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1EFF2"/>
    <a:srgbClr val="F3F1F4"/>
    <a:srgbClr val="F7F7F7"/>
    <a:srgbClr val="D5334A"/>
    <a:srgbClr val="FFD03B"/>
    <a:srgbClr val="1840FF"/>
    <a:srgbClr val="E3CA31"/>
    <a:srgbClr val="F2D922"/>
    <a:srgbClr val="E1221D"/>
    <a:srgbClr val="DB53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706" autoAdjust="0"/>
    <p:restoredTop sz="94660"/>
  </p:normalViewPr>
  <p:slideViewPr>
    <p:cSldViewPr snapToGrid="0">
      <p:cViewPr>
        <p:scale>
          <a:sx n="57" d="100"/>
          <a:sy n="57" d="100"/>
        </p:scale>
        <p:origin x="1968" y="17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11.tiff>
</file>

<file path=ppt/media/image12.tiff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119B7F-6206-46CE-8773-F58F76444017}" type="datetimeFigureOut">
              <a:rPr lang="ru-RU" smtClean="0"/>
              <a:t>18.04.2021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BFD232-691C-4035-AA48-ABE1E4A3FD91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233197E-7C68-478B-BF39-8FFF7B200E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050389A-F75F-4E5A-A26C-13240453F2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E1453F4-5CCD-4AEC-B542-CD34346F2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E3820C-7C12-4E34-8171-D5326AE16C52}" type="datetime1">
              <a:rPr lang="ru-RU" smtClean="0"/>
              <a:t>18.04.2021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7F6D353-6646-4429-B529-A5123BCC5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6141172-F436-425C-9748-C13C9AE02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38C61-1167-4CB9-BAE6-8582937AC27B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68668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52E607-D824-4752-8CD6-8501A4FB8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9BCA50F-D5A8-4B31-BDC0-8BB2D32A37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E374B40-29AD-42B0-96EF-B4052953E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CD2B0F-8586-42CC-9218-9B54C166026A}" type="datetime1">
              <a:rPr lang="ru-RU" smtClean="0"/>
              <a:t>18.04.2021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728350C-004D-4F5C-9588-8D9DE9073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9AF014F-EB63-4DC5-AA22-8B1BCCF4C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38C61-1167-4CB9-BAE6-8582937AC27B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08954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0813ED63-26C1-4552-AA8A-B5083D4755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30F22E4-DC29-4B09-A292-64271072CC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2C7728F-567B-4A41-BC21-D077D4626B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FA1AC6-FDF8-4FBB-8EC4-5EFF380EF5C0}" type="datetime1">
              <a:rPr lang="ru-RU" smtClean="0"/>
              <a:t>18.04.2021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769B237-7655-4A66-8218-B2C240614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C4505BD-AEE8-4845-8A56-936584792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38C61-1167-4CB9-BAE6-8582937AC27B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149177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260DA10-D51F-4DC1-AB58-2378054A7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FCD52A4-1E05-4B00-B520-7D13BE2057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F969588-0FA4-4444-95E5-1A76B5BDFF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7D8CD8-D6FD-4E7A-A61D-3AC351AA24AC}" type="datetime1">
              <a:rPr lang="ru-RU" smtClean="0"/>
              <a:t>18.04.2021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0997507-8385-43A6-8DFD-661CFF850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73B751B-8393-48F7-BFED-430193B123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38C61-1167-4CB9-BAE6-8582937AC27B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5526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1ED752-5BB2-469C-B365-5A23A3276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FD41B79-660A-4CC3-A8A8-1E37FAC6BF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992F50B-6706-4153-B015-8EBEFD48B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17C88-72C0-419F-968B-02F2C4778275}" type="datetime1">
              <a:rPr lang="ru-RU" smtClean="0"/>
              <a:t>18.04.2021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E34FC8F-246A-45A4-8A51-C3814CDF21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BCFEB83-9285-4743-A14F-F131F8BAAF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38C61-1167-4CB9-BAE6-8582937AC27B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14743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25C7DE-AAF2-4463-A61A-A9F57780F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686A2A5-33D7-4B69-958F-86FAA13440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7CDD994-C905-418E-B499-49839C8B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CB6145D-C779-4A58-A16C-EE8F0E466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DE0A2-36DB-44D8-BFF4-8B5DC6845589}" type="datetime1">
              <a:rPr lang="ru-RU" smtClean="0"/>
              <a:t>18.04.2021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F769524-BB18-410D-AC0D-0B4476B71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814D604-5A62-49B6-9111-7D0F81FC4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38C61-1167-4CB9-BAE6-8582937AC27B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4851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CFBB906-AD61-4B9D-B657-87F3DBD61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9B57D3F-8BC7-449F-9359-A02471A7E7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D00519F-929E-4BA0-B411-2B7735C0AF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EAB19C41-78CB-436F-9A01-AC9A279DDA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F205244C-8E94-401E-8E6B-31F88B6AFB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5A9D2D1B-FABA-4595-9CC7-BEF9CC84C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69834-42EA-4B61-933F-A26FEC3C6685}" type="datetime1">
              <a:rPr lang="ru-RU" smtClean="0"/>
              <a:t>18.04.2021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5F49047E-5BCE-476F-B236-6584879FC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8F225FF9-1C38-48D7-BF9D-13D4ACA3A2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38C61-1167-4CB9-BAE6-8582937AC27B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267817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3C9D2F-0477-4E69-A7E7-2D7AEF4BA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321D087D-1BC8-4013-82B2-C3F3B1D878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FD4D7-D304-4759-992E-06298E18DFF2}" type="datetime1">
              <a:rPr lang="ru-RU" smtClean="0"/>
              <a:t>18.04.2021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E00B6D1-2D67-45AC-90F9-E2CC911A6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50FCA72-4837-4DA0-9A21-231AFA27E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38C61-1167-4CB9-BAE6-8582937AC27B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30027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D2D24E6B-5A85-4053-80E8-B21285A729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60911-1512-4185-8372-4ECAF9A95CB2}" type="datetime1">
              <a:rPr lang="ru-RU" smtClean="0"/>
              <a:t>18.04.2021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96CF6F86-F2B2-4C25-A08D-DFC18174B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9A40774-7433-4919-917D-E014572E4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38C61-1167-4CB9-BAE6-8582937AC27B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73574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D1E85B-AEA6-4E58-AE1D-1261E014A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11D8D07-1A59-41D5-81AB-976A1AA850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6B4933E-AA7F-44E3-99F2-A7F94EAF04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D2F5400-6234-4F53-ACFD-2957278BA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34D19-3B0A-4639-85B5-81914AB764E6}" type="datetime1">
              <a:rPr lang="ru-RU" smtClean="0"/>
              <a:t>18.04.2021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8605A3E-7131-4359-9211-94605B7DA2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96CFB6D-9DAC-4447-BBDC-1886500E5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38C61-1167-4CB9-BAE6-8582937AC27B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7449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62FF84-2221-4B0C-84DC-581E48ECE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0A6CD66D-C70D-4162-8752-D9ACAE4532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3672F4C-C6CD-4D67-BDB0-2F997AB468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DCECB45-64B0-43A7-8913-F0AAC5C10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61717B-9E7A-4B44-A7E8-0D43110DDB69}" type="datetime1">
              <a:rPr lang="ru-RU" smtClean="0"/>
              <a:t>18.04.2021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EA57877-5FD5-4577-BE1E-6BD1BA95C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A3BF7B0-1050-4087-B574-855230BD5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38C61-1167-4CB9-BAE6-8582937AC27B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855762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58333B6-6645-4D0E-A1B9-F3E21C90D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31434C0-5DDD-4548-BE9D-0AD7F38903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E0FC1BF-BFAD-4269-B3B8-454F8934FB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59EE76-4EFE-4F02-895F-4ABCE927F572}" type="datetime1">
              <a:rPr lang="ru-RU" smtClean="0"/>
              <a:t>18.04.2021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02F5BFC-03F1-41AB-BB2C-14CAFC9E2C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1E77D86-2C75-4F47-9968-089135D318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D38C61-1167-4CB9-BAE6-8582937AC27B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45437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7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.png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F386ED8-06B8-4656-B7C3-E43DA3D6F9F8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6886" y="0"/>
            <a:ext cx="12158227" cy="6858000"/>
          </a:xfrm>
          <a:prstGeom prst="rect">
            <a:avLst/>
          </a:prstGeom>
        </p:spPr>
      </p:pic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605B86D6-CE7D-4C71-AA35-60032A172F3E}"/>
              </a:ext>
            </a:extLst>
          </p:cNvPr>
          <p:cNvSpPr/>
          <p:nvPr/>
        </p:nvSpPr>
        <p:spPr>
          <a:xfrm>
            <a:off x="456414" y="4320330"/>
            <a:ext cx="4546833" cy="11828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0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Команда </a:t>
            </a:r>
            <a:r>
              <a:rPr lang="ru-RU" sz="4000" b="1" dirty="0" err="1">
                <a:solidFill>
                  <a:srgbClr val="FF0000"/>
                </a:solidFill>
                <a:latin typeface="Century Gothic" panose="020B0502020202020204" pitchFamily="34" charset="0"/>
              </a:rPr>
              <a:t>КИБЕРжабы</a:t>
            </a:r>
            <a:endParaRPr lang="ru-RU" sz="40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33732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CEFBC125-A12B-4A20-82E5-0217D7BB4914}"/>
              </a:ext>
            </a:extLst>
          </p:cNvPr>
          <p:cNvSpPr/>
          <p:nvPr/>
        </p:nvSpPr>
        <p:spPr>
          <a:xfrm>
            <a:off x="406404" y="0"/>
            <a:ext cx="2851146" cy="6857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DAC288A-9A16-41A9-B74D-19755CA2E8AF}"/>
              </a:ext>
            </a:extLst>
          </p:cNvPr>
          <p:cNvSpPr txBox="1"/>
          <p:nvPr/>
        </p:nvSpPr>
        <p:spPr>
          <a:xfrm rot="16200000">
            <a:off x="-720338" y="2682399"/>
            <a:ext cx="49077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/>
            <a:r>
              <a:rPr lang="ru-RU" sz="3600" dirty="0"/>
              <a:t>Темы и результаты каждого урока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38C61-1167-4CB9-BAE6-8582937AC27B}" type="slidenum">
              <a:rPr lang="ru-RU" smtClean="0"/>
              <a:pPr/>
              <a:t>10</a:t>
            </a:fld>
            <a:endParaRPr lang="ru-RU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7C8ED467-E055-2546-A32E-E5E4DC0A41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0839" y="1101723"/>
            <a:ext cx="6232614" cy="4743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23820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D039D56-CFAB-4E09-87C8-96593B374AF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/>
          <a:srcRect l="14592" t="80671" r="72719" b="1551"/>
          <a:stretch/>
        </p:blipFill>
        <p:spPr>
          <a:xfrm rot="5400000" flipV="1">
            <a:off x="-28713" y="28713"/>
            <a:ext cx="1512658" cy="1455232"/>
          </a:xfrm>
          <a:prstGeom prst="rect">
            <a:avLst/>
          </a:prstGeom>
        </p:spPr>
      </p:pic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E3D0AC72-05B3-4E6B-A87D-3E977CF62EFF}"/>
              </a:ext>
            </a:extLst>
          </p:cNvPr>
          <p:cNvSpPr txBox="1">
            <a:spLocks/>
          </p:cNvSpPr>
          <p:nvPr/>
        </p:nvSpPr>
        <p:spPr>
          <a:xfrm>
            <a:off x="1333500" y="0"/>
            <a:ext cx="38195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40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ПРОТОТИП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D039D56-CFAB-4E09-87C8-96593B374AF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/>
          <a:srcRect l="14592" t="80671" r="72719" b="1551"/>
          <a:stretch/>
        </p:blipFill>
        <p:spPr>
          <a:xfrm rot="16200000" flipV="1">
            <a:off x="10708055" y="5374055"/>
            <a:ext cx="1512658" cy="1455232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7654CF8-A0F7-46AB-9E51-C5712043F24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121"/>
          <a:stretch>
            <a:fillRect/>
          </a:stretch>
        </p:blipFill>
        <p:spPr>
          <a:xfrm>
            <a:off x="10227472" y="5810447"/>
            <a:ext cx="1069178" cy="1047553"/>
          </a:xfrm>
          <a:prstGeom prst="rect">
            <a:avLst/>
          </a:prstGeom>
        </p:spPr>
      </p:pic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690EB441-FC6C-F549-9621-0F6FBA8543A8}"/>
              </a:ext>
            </a:extLst>
          </p:cNvPr>
          <p:cNvSpPr/>
          <p:nvPr/>
        </p:nvSpPr>
        <p:spPr>
          <a:xfrm>
            <a:off x="4576430" y="3105834"/>
            <a:ext cx="303913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600" dirty="0">
                <a:solidFill>
                  <a:srgbClr val="FF0000"/>
                </a:solidFill>
              </a:rPr>
              <a:t>Демонстрация</a:t>
            </a:r>
          </a:p>
        </p:txBody>
      </p:sp>
    </p:spTree>
    <p:extLst>
      <p:ext uri="{BB962C8B-B14F-4D97-AF65-F5344CB8AC3E}">
        <p14:creationId xmlns:p14="http://schemas.microsoft.com/office/powerpoint/2010/main" val="16727533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287A20AB-FBE9-4D8F-B44F-2E66237C3C5E}"/>
              </a:ext>
            </a:extLst>
          </p:cNvPr>
          <p:cNvSpPr/>
          <p:nvPr/>
        </p:nvSpPr>
        <p:spPr>
          <a:xfrm>
            <a:off x="4686300" y="1304926"/>
            <a:ext cx="7505700" cy="341947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FFFB52-DAFC-448A-8DAC-200FAA68D020}"/>
              </a:ext>
            </a:extLst>
          </p:cNvPr>
          <p:cNvSpPr txBox="1"/>
          <p:nvPr/>
        </p:nvSpPr>
        <p:spPr>
          <a:xfrm>
            <a:off x="3191162" y="5288041"/>
            <a:ext cx="740516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800" dirty="0"/>
              <a:t>ВНЕДРЕНИЕ И АПРОБАЦИЯ:</a:t>
            </a:r>
          </a:p>
          <a:p>
            <a:r>
              <a:rPr lang="ru-RU" dirty="0"/>
              <a:t>ДЕТСКАЯ КОМПЬЮТЕРНАЯ ШКОЛА СГТУ имени Гагарина Ю.А.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376561E-B46B-42F1-97C8-B7F51F3A009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/>
          <a:srcRect l="14592" t="80671" r="72719" b="1551"/>
          <a:stretch/>
        </p:blipFill>
        <p:spPr>
          <a:xfrm rot="10800000" flipV="1">
            <a:off x="495299" y="5060909"/>
            <a:ext cx="2295525" cy="1705493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2D795A0-8CFD-4AFF-A49D-3FD05F77534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53737" y="5523890"/>
            <a:ext cx="1022668" cy="123886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CFFFB52-DAFC-448A-8DAC-200FAA68D020}"/>
              </a:ext>
            </a:extLst>
          </p:cNvPr>
          <p:cNvSpPr txBox="1"/>
          <p:nvPr/>
        </p:nvSpPr>
        <p:spPr>
          <a:xfrm>
            <a:off x="276511" y="2325766"/>
            <a:ext cx="444788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err="1"/>
              <a:t>Пилотная</a:t>
            </a:r>
            <a:r>
              <a:rPr lang="ru-RU" sz="2400" dirty="0"/>
              <a:t> версия:</a:t>
            </a:r>
          </a:p>
          <a:p>
            <a:r>
              <a:rPr lang="ru-RU" sz="2400" dirty="0"/>
              <a:t> </a:t>
            </a:r>
            <a:r>
              <a:rPr lang="ru-RU" sz="2400" b="1" dirty="0"/>
              <a:t>к 1 сентября 2021г.</a:t>
            </a:r>
          </a:p>
          <a:p>
            <a:endParaRPr lang="ru-RU" sz="2400" b="1" dirty="0"/>
          </a:p>
          <a:p>
            <a:r>
              <a:rPr lang="ru-RU" sz="2400" dirty="0"/>
              <a:t>Полноценная версия:</a:t>
            </a:r>
          </a:p>
          <a:p>
            <a:r>
              <a:rPr lang="ru-RU" sz="2400" dirty="0"/>
              <a:t> </a:t>
            </a:r>
            <a:r>
              <a:rPr lang="ru-RU" sz="2400" b="1" dirty="0"/>
              <a:t>к 31 декабря 2021г</a:t>
            </a:r>
            <a:r>
              <a:rPr lang="ru-RU" sz="2400" dirty="0"/>
              <a:t>.</a:t>
            </a:r>
          </a:p>
        </p:txBody>
      </p:sp>
      <p:sp>
        <p:nvSpPr>
          <p:cNvPr id="9" name="Прямоугольник 8"/>
          <p:cNvSpPr/>
          <p:nvPr/>
        </p:nvSpPr>
        <p:spPr>
          <a:xfrm>
            <a:off x="4914899" y="1452860"/>
            <a:ext cx="6905626" cy="40010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b="1" dirty="0"/>
              <a:t>СТОИМОСТЬ:</a:t>
            </a:r>
          </a:p>
          <a:p>
            <a:endParaRPr lang="ru-RU" sz="2000" b="1" dirty="0"/>
          </a:p>
          <a:p>
            <a:r>
              <a:rPr lang="ru-RU" sz="2000" dirty="0"/>
              <a:t>Разработка </a:t>
            </a:r>
            <a:r>
              <a:rPr lang="ru-RU" sz="2000" dirty="0" err="1"/>
              <a:t>бэкенда</a:t>
            </a:r>
            <a:r>
              <a:rPr lang="en-US" sz="2000" dirty="0"/>
              <a:t> – </a:t>
            </a:r>
            <a:r>
              <a:rPr lang="ru-RU" sz="2000" dirty="0"/>
              <a:t>84 000 р. (21 день * 5 ч/день * 800 </a:t>
            </a:r>
            <a:r>
              <a:rPr lang="ru-RU" sz="2000" dirty="0" err="1"/>
              <a:t>р</a:t>
            </a:r>
            <a:r>
              <a:rPr lang="ru-RU" sz="2000" dirty="0"/>
              <a:t>/ч)</a:t>
            </a:r>
          </a:p>
          <a:p>
            <a:r>
              <a:rPr lang="ru-RU" sz="2000" dirty="0"/>
              <a:t>Разработка </a:t>
            </a:r>
            <a:r>
              <a:rPr lang="ru-RU" sz="2000" dirty="0" err="1"/>
              <a:t>дизайн-пака</a:t>
            </a:r>
            <a:r>
              <a:rPr lang="ru-RU" sz="2000" dirty="0"/>
              <a:t> </a:t>
            </a:r>
          </a:p>
          <a:p>
            <a:r>
              <a:rPr lang="ru-RU" sz="2000" dirty="0"/>
              <a:t>(концепт, иконки, </a:t>
            </a:r>
            <a:r>
              <a:rPr lang="ru-RU" sz="2000" dirty="0" err="1"/>
              <a:t>бейджи</a:t>
            </a:r>
            <a:r>
              <a:rPr lang="ru-RU" sz="2000" dirty="0"/>
              <a:t> и т.д.)</a:t>
            </a:r>
            <a:r>
              <a:rPr lang="en-US" sz="2000" dirty="0"/>
              <a:t> – </a:t>
            </a:r>
            <a:r>
              <a:rPr lang="ru-RU" sz="2000" dirty="0"/>
              <a:t>50 000р.</a:t>
            </a:r>
          </a:p>
          <a:p>
            <a:r>
              <a:rPr lang="en-US" sz="2000" dirty="0"/>
              <a:t>Front-end – </a:t>
            </a:r>
            <a:r>
              <a:rPr lang="ru-RU" sz="2000" dirty="0"/>
              <a:t>72 000 р. (18 день * 5 ч/день * 800 </a:t>
            </a:r>
            <a:r>
              <a:rPr lang="ru-RU" sz="2000" dirty="0" err="1"/>
              <a:t>р</a:t>
            </a:r>
            <a:r>
              <a:rPr lang="ru-RU" sz="2000" dirty="0"/>
              <a:t>/ч)</a:t>
            </a:r>
          </a:p>
          <a:p>
            <a:r>
              <a:rPr lang="ru-RU" sz="2000" dirty="0"/>
              <a:t>Облачный сервер </a:t>
            </a:r>
            <a:r>
              <a:rPr lang="en-US" sz="2000" dirty="0" err="1"/>
              <a:t>vScale</a:t>
            </a:r>
            <a:r>
              <a:rPr lang="ru-RU" sz="2000" dirty="0"/>
              <a:t> – 1600 р. (200р/мес. * 8 мес.)</a:t>
            </a:r>
            <a:endParaRPr lang="en-US" sz="2000" dirty="0"/>
          </a:p>
          <a:p>
            <a:r>
              <a:rPr lang="ru-RU" sz="2000" dirty="0"/>
              <a:t>Администратор сервера – 15 000 р.</a:t>
            </a:r>
          </a:p>
          <a:p>
            <a:endParaRPr lang="ru-RU" sz="2000" dirty="0"/>
          </a:p>
          <a:p>
            <a:r>
              <a:rPr lang="ru-RU" sz="2000" b="1" dirty="0"/>
              <a:t>ИТОГО: 226 600 р.</a:t>
            </a:r>
          </a:p>
          <a:p>
            <a:endParaRPr lang="ru-RU" dirty="0"/>
          </a:p>
          <a:p>
            <a:endParaRPr lang="ru-RU" dirty="0"/>
          </a:p>
          <a:p>
            <a:endParaRPr lang="ru-RU" dirty="0"/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DE787EB8-5075-4001-A1AB-CD63547C7B64}"/>
              </a:ext>
            </a:extLst>
          </p:cNvPr>
          <p:cNvSpPr txBox="1">
            <a:spLocks/>
          </p:cNvSpPr>
          <p:nvPr/>
        </p:nvSpPr>
        <p:spPr>
          <a:xfrm>
            <a:off x="1426656" y="19050"/>
            <a:ext cx="1024146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/>
          <a:p>
            <a:pPr lvl="0">
              <a:lnSpc>
                <a:spcPct val="90000"/>
              </a:lnSpc>
              <a:spcBef>
                <a:spcPct val="0"/>
              </a:spcBef>
            </a:pPr>
            <a:r>
              <a:rPr lang="ru-RU" sz="44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ИНФОРМАЦИЯ О РЕАЛИЗАЦИИ</a:t>
            </a:r>
            <a:endParaRPr kumimoji="0" lang="ru-RU" sz="39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BD039D56-CFAB-4E09-87C8-96593B374AF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/>
          <a:srcRect l="14592" t="80671" r="72719" b="1551"/>
          <a:stretch/>
        </p:blipFill>
        <p:spPr>
          <a:xfrm rot="5400000" flipV="1">
            <a:off x="-28713" y="28713"/>
            <a:ext cx="1512658" cy="1455232"/>
          </a:xfrm>
          <a:prstGeom prst="rect">
            <a:avLst/>
          </a:prstGeom>
        </p:spPr>
      </p:pic>
      <p:sp>
        <p:nvSpPr>
          <p:cNvPr id="14" name="Номер слайда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38C61-1167-4CB9-BAE6-8582937AC27B}" type="slidenum">
              <a:rPr lang="ru-RU" smtClean="0"/>
              <a:pPr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34818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DA6635E-1EB3-4A77-B0CB-B071ECA0457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/>
          <a:srcRect t="80671" r="72719" b="1551"/>
          <a:stretch/>
        </p:blipFill>
        <p:spPr>
          <a:xfrm rot="16200000" flipV="1">
            <a:off x="9364824" y="2106773"/>
            <a:ext cx="4304978" cy="1349375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DA6635E-1EB3-4A77-B0CB-B071ECA0457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/>
          <a:srcRect t="80671" r="76520" b="1551"/>
          <a:stretch/>
        </p:blipFill>
        <p:spPr>
          <a:xfrm rot="16200000" flipV="1">
            <a:off x="9664700" y="4330700"/>
            <a:ext cx="3705225" cy="1349375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EDA6635E-1EB3-4A77-B0CB-B071ECA0457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/>
          <a:srcRect l="15692" t="80671" r="72719" b="1551"/>
          <a:stretch/>
        </p:blipFill>
        <p:spPr>
          <a:xfrm rot="5400000" flipV="1">
            <a:off x="-239711" y="239711"/>
            <a:ext cx="1828797" cy="1349375"/>
          </a:xfrm>
          <a:prstGeom prst="rect">
            <a:avLst/>
          </a:prstGeom>
        </p:spPr>
      </p:pic>
      <p:sp>
        <p:nvSpPr>
          <p:cNvPr id="12" name="Номер слайда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38C61-1167-4CB9-BAE6-8582937AC27B}" type="slidenum">
              <a:rPr lang="ru-RU" smtClean="0"/>
              <a:pPr/>
              <a:t>13</a:t>
            </a:fld>
            <a:endParaRPr lang="ru-RU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605B86D6-CE7D-4C71-AA35-60032A172F3E}"/>
              </a:ext>
            </a:extLst>
          </p:cNvPr>
          <p:cNvSpPr/>
          <p:nvPr/>
        </p:nvSpPr>
        <p:spPr>
          <a:xfrm>
            <a:off x="1095375" y="196005"/>
            <a:ext cx="5934075" cy="10235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0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Команда </a:t>
            </a:r>
            <a:r>
              <a:rPr lang="ru-RU" sz="4000" b="1" dirty="0" err="1">
                <a:solidFill>
                  <a:srgbClr val="FF0000"/>
                </a:solidFill>
                <a:latin typeface="Century Gothic" panose="020B0502020202020204" pitchFamily="34" charset="0"/>
              </a:rPr>
              <a:t>КИБЕРжабы</a:t>
            </a:r>
            <a:endParaRPr lang="ru-RU" sz="40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pic>
        <p:nvPicPr>
          <p:cNvPr id="2054" name="Picture 6" descr="C:\Users\USER\Downloads\IMG_20210417_230025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324850" y="1385889"/>
            <a:ext cx="2791379" cy="371951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2052" name="Picture 4" descr="C:\Users\USER\Downloads\IMG_20210417_230312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495675" y="1395413"/>
            <a:ext cx="2469709" cy="329088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2053" name="Picture 5" descr="C:\Users\USER\Downloads\IMG_20210417_230120.jp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 rot="299573">
            <a:off x="5829298" y="1595437"/>
            <a:ext cx="2684155" cy="357663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2051" name="Picture 3" descr="C:\Users\USER\Downloads\IMG_20210417_230425.jp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 rot="21324711">
            <a:off x="676276" y="1662113"/>
            <a:ext cx="2857500" cy="380761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16" name="TextBox 15"/>
          <p:cNvSpPr txBox="1"/>
          <p:nvPr/>
        </p:nvSpPr>
        <p:spPr>
          <a:xfrm>
            <a:off x="3362326" y="4819651"/>
            <a:ext cx="2667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Алексей Чугаев, </a:t>
            </a:r>
          </a:p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front-end </a:t>
            </a:r>
            <a:endParaRPr lang="ru-RU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ru-R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разработчик</a:t>
            </a:r>
          </a:p>
        </p:txBody>
      </p:sp>
      <p:pic>
        <p:nvPicPr>
          <p:cNvPr id="2050" name="Picture 2" descr="C:\Users\USER\Downloads\2.png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7467600" y="5296201"/>
            <a:ext cx="3857625" cy="2169967"/>
          </a:xfrm>
          <a:prstGeom prst="rect">
            <a:avLst/>
          </a:prstGeom>
          <a:noFill/>
        </p:spPr>
      </p:pic>
      <p:sp>
        <p:nvSpPr>
          <p:cNvPr id="17" name="TextBox 16"/>
          <p:cNvSpPr txBox="1"/>
          <p:nvPr/>
        </p:nvSpPr>
        <p:spPr>
          <a:xfrm rot="21298328">
            <a:off x="1076325" y="5619751"/>
            <a:ext cx="2667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Владимир </a:t>
            </a:r>
            <a:r>
              <a:rPr lang="ru-RU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Щинников</a:t>
            </a:r>
            <a:r>
              <a:rPr lang="ru-R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ru-RU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капинан</a:t>
            </a:r>
            <a:endParaRPr lang="ru-RU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 rot="286295">
            <a:off x="5724528" y="5181601"/>
            <a:ext cx="2667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Юлия Качалова, </a:t>
            </a:r>
          </a:p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front-end </a:t>
            </a:r>
            <a:endParaRPr lang="ru-RU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ru-R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разработчик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582026" y="5124451"/>
            <a:ext cx="2667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Данила Баллад, дизайнер</a:t>
            </a:r>
          </a:p>
        </p:txBody>
      </p:sp>
    </p:spTree>
    <p:extLst>
      <p:ext uri="{BB962C8B-B14F-4D97-AF65-F5344CB8AC3E}">
        <p14:creationId xmlns:p14="http://schemas.microsoft.com/office/powerpoint/2010/main" val="14489857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USER\Downloads\cover1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619499" y="1143001"/>
            <a:ext cx="8572501" cy="5715000"/>
          </a:xfrm>
          <a:prstGeom prst="rect">
            <a:avLst/>
          </a:prstGeom>
          <a:noFill/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348A1C92-F408-49F2-893F-154A1C7DC858}"/>
              </a:ext>
            </a:extLst>
          </p:cNvPr>
          <p:cNvSpPr/>
          <p:nvPr/>
        </p:nvSpPr>
        <p:spPr>
          <a:xfrm>
            <a:off x="1" y="2151382"/>
            <a:ext cx="4305300" cy="2372993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38C61-1167-4CB9-BAE6-8582937AC27B}" type="slidenum">
              <a:rPr lang="ru-RU" smtClean="0"/>
              <a:pPr/>
              <a:t>14</a:t>
            </a:fld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DA6635E-1EB3-4A77-B0CB-B071ECA0457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/>
          <a:srcRect l="15692" t="80671" r="72719" b="1551"/>
          <a:stretch/>
        </p:blipFill>
        <p:spPr>
          <a:xfrm rot="5400000" flipV="1">
            <a:off x="-239711" y="239711"/>
            <a:ext cx="1828797" cy="1349375"/>
          </a:xfrm>
          <a:prstGeom prst="rect">
            <a:avLst/>
          </a:prstGeom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605B86D6-CE7D-4C71-AA35-60032A172F3E}"/>
              </a:ext>
            </a:extLst>
          </p:cNvPr>
          <p:cNvSpPr/>
          <p:nvPr/>
        </p:nvSpPr>
        <p:spPr>
          <a:xfrm>
            <a:off x="1095375" y="196005"/>
            <a:ext cx="5934075" cy="10235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000" b="1" dirty="0" err="1">
                <a:solidFill>
                  <a:srgbClr val="FF0000"/>
                </a:solidFill>
                <a:latin typeface="Century Gothic" panose="020B0502020202020204" pitchFamily="34" charset="0"/>
              </a:rPr>
              <a:t>КВАсибо</a:t>
            </a:r>
            <a:r>
              <a:rPr lang="ru-RU" sz="40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 за внимание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52475" y="2381250"/>
            <a:ext cx="3810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/>
              <a:t>Контакты команды:</a:t>
            </a:r>
            <a:endParaRPr lang="en-US" sz="2000" b="1" dirty="0"/>
          </a:p>
          <a:p>
            <a:endParaRPr lang="ru-RU" sz="2000" dirty="0"/>
          </a:p>
          <a:p>
            <a:r>
              <a:rPr lang="ru-RU" sz="2000" dirty="0"/>
              <a:t>Владимир </a:t>
            </a:r>
            <a:r>
              <a:rPr lang="ru-RU" sz="2000" dirty="0" err="1"/>
              <a:t>Щинников</a:t>
            </a:r>
            <a:r>
              <a:rPr lang="ru-RU" sz="2000" dirty="0"/>
              <a:t> </a:t>
            </a:r>
            <a:endParaRPr lang="en-US" sz="2000" dirty="0"/>
          </a:p>
          <a:p>
            <a:r>
              <a:rPr lang="ru-RU" sz="2000" dirty="0"/>
              <a:t>Тел.</a:t>
            </a:r>
            <a:r>
              <a:rPr lang="en-US" sz="2000" dirty="0"/>
              <a:t>:</a:t>
            </a:r>
            <a:r>
              <a:rPr lang="ru-RU" sz="2000" dirty="0"/>
              <a:t> </a:t>
            </a:r>
            <a:r>
              <a:rPr lang="en-US" sz="2000" b="1" dirty="0"/>
              <a:t>89873015770 </a:t>
            </a:r>
          </a:p>
          <a:p>
            <a:r>
              <a:rPr lang="en-US" sz="2000" dirty="0"/>
              <a:t>Email: </a:t>
            </a:r>
            <a:r>
              <a:rPr lang="en-US" sz="2000" b="1" dirty="0"/>
              <a:t>mr.shchinnikov@mail.ru</a:t>
            </a:r>
            <a:endParaRPr lang="ru-RU" sz="2000" b="1" dirty="0"/>
          </a:p>
          <a:p>
            <a:r>
              <a:rPr lang="en-US" sz="2000" dirty="0"/>
              <a:t>Telegram: </a:t>
            </a:r>
            <a:r>
              <a:rPr lang="en-US" sz="2000" b="1" dirty="0"/>
              <a:t>Vladimir </a:t>
            </a:r>
            <a:r>
              <a:rPr lang="en-US" sz="2000" b="1" dirty="0" err="1"/>
              <a:t>Shchinnikov</a:t>
            </a:r>
            <a:endParaRPr lang="ru-RU" sz="2000" b="1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/>
          <p:cNvSpPr/>
          <p:nvPr/>
        </p:nvSpPr>
        <p:spPr>
          <a:xfrm>
            <a:off x="0" y="2143125"/>
            <a:ext cx="11039475" cy="3695699"/>
          </a:xfrm>
          <a:prstGeom prst="rect">
            <a:avLst/>
          </a:prstGeom>
          <a:solidFill>
            <a:srgbClr val="1840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DE787EB8-5075-4001-A1AB-CD63547C7B64}"/>
              </a:ext>
            </a:extLst>
          </p:cNvPr>
          <p:cNvSpPr txBox="1">
            <a:spLocks/>
          </p:cNvSpPr>
          <p:nvPr/>
        </p:nvSpPr>
        <p:spPr>
          <a:xfrm>
            <a:off x="1474281" y="190501"/>
            <a:ext cx="10241469" cy="12573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5000" lnSpcReduction="20000"/>
          </a:bodyPr>
          <a:lstStyle/>
          <a:p>
            <a:pPr lvl="0">
              <a:lnSpc>
                <a:spcPct val="90000"/>
              </a:lnSpc>
              <a:spcBef>
                <a:spcPct val="0"/>
              </a:spcBef>
            </a:pPr>
            <a:r>
              <a:rPr lang="ru-RU" sz="44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ОСНОВНАЯ ПРОБЛЕМА</a:t>
            </a:r>
            <a:r>
              <a:rPr kumimoji="0" lang="ru-RU" sz="4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: </a:t>
            </a:r>
            <a:r>
              <a:rPr lang="ru-RU" sz="4000" dirty="0"/>
              <a:t>отсутствие удобного инструмента для тренеров и учителей кружков и секций по сбору хранению и аналитике данных об учениках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D039D56-CFAB-4E09-87C8-96593B374AF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/>
          <a:srcRect l="14592" t="80671" r="72719" b="1551"/>
          <a:stretch/>
        </p:blipFill>
        <p:spPr>
          <a:xfrm rot="5400000" flipV="1">
            <a:off x="-28713" y="28713"/>
            <a:ext cx="1512658" cy="1455232"/>
          </a:xfrm>
          <a:prstGeom prst="rect">
            <a:avLst/>
          </a:prstGeom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35A82191-5AB8-46FD-BC30-98A721E80A0C}"/>
              </a:ext>
            </a:extLst>
          </p:cNvPr>
          <p:cNvSpPr/>
          <p:nvPr/>
        </p:nvSpPr>
        <p:spPr>
          <a:xfrm>
            <a:off x="665156" y="2137409"/>
            <a:ext cx="10059993" cy="42165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4000" dirty="0">
                <a:solidFill>
                  <a:srgbClr val="FFD03B"/>
                </a:solidFill>
              </a:rPr>
              <a:t>Второстепенные проблемы: </a:t>
            </a:r>
          </a:p>
          <a:p>
            <a:pPr>
              <a:buFont typeface="Wingdings" pitchFamily="2" charset="2"/>
              <a:buChar char="ü"/>
            </a:pPr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sz="2400" dirty="0">
                <a:solidFill>
                  <a:schemeClr val="bg1"/>
                </a:solidFill>
              </a:rPr>
              <a:t>отсутствие персонализированного подхода к обучению детей в секциях и кружках; </a:t>
            </a:r>
          </a:p>
          <a:p>
            <a:pPr>
              <a:buFont typeface="Wingdings" pitchFamily="2" charset="2"/>
              <a:buChar char="ü"/>
            </a:pPr>
            <a:r>
              <a:rPr lang="ru-RU" sz="2400" dirty="0">
                <a:solidFill>
                  <a:schemeClr val="bg1"/>
                </a:solidFill>
              </a:rPr>
              <a:t> незнание учителей и тренеров о предыдущем дополнительном образовании своих воспитанников;</a:t>
            </a:r>
          </a:p>
          <a:p>
            <a:pPr>
              <a:buFont typeface="Wingdings" pitchFamily="2" charset="2"/>
              <a:buChar char="ü"/>
            </a:pPr>
            <a:r>
              <a:rPr lang="ru-RU" sz="2400" dirty="0">
                <a:solidFill>
                  <a:schemeClr val="bg1"/>
                </a:solidFill>
              </a:rPr>
              <a:t> отсутствие полного понимания у родителей специфики образовательного кружка и деятельности в нём ребёнка; </a:t>
            </a:r>
          </a:p>
          <a:p>
            <a:pPr>
              <a:buFont typeface="Wingdings" pitchFamily="2" charset="2"/>
              <a:buChar char="ü"/>
            </a:pPr>
            <a:r>
              <a:rPr lang="ru-RU" sz="2400" dirty="0">
                <a:solidFill>
                  <a:schemeClr val="bg1"/>
                </a:solidFill>
              </a:rPr>
              <a:t> отсутствие энтузиазма школьников к посещению некоторых кружков и конфликты с родителями</a:t>
            </a:r>
          </a:p>
          <a:p>
            <a:pPr>
              <a:buFont typeface="Wingdings" pitchFamily="2" charset="2"/>
              <a:buChar char="ü"/>
            </a:pPr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/>
          </a:p>
        </p:txBody>
      </p:sp>
      <p:sp>
        <p:nvSpPr>
          <p:cNvPr id="15" name="Номер слайда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38C61-1167-4CB9-BAE6-8582937AC27B}" type="slidenum">
              <a:rPr lang="ru-RU" smtClean="0"/>
              <a:pPr/>
              <a:t>2</a:t>
            </a:fld>
            <a:endParaRPr lang="ru-RU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348A1C92-F408-49F2-893F-154A1C7DC858}"/>
              </a:ext>
            </a:extLst>
          </p:cNvPr>
          <p:cNvSpPr/>
          <p:nvPr/>
        </p:nvSpPr>
        <p:spPr>
          <a:xfrm>
            <a:off x="15879" y="2418082"/>
            <a:ext cx="6162675" cy="402081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FFDF3F3-66CC-42AA-80A2-F836F7FB7122}"/>
              </a:ext>
            </a:extLst>
          </p:cNvPr>
          <p:cNvSpPr txBox="1"/>
          <p:nvPr/>
        </p:nvSpPr>
        <p:spPr>
          <a:xfrm>
            <a:off x="9006396" y="1418928"/>
            <a:ext cx="530915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8800" dirty="0">
                <a:solidFill>
                  <a:srgbClr val="FF0000"/>
                </a:solidFill>
              </a:rPr>
              <a:t>-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68436A7-A0CD-42B4-BFB0-286F1E3CBB31}"/>
              </a:ext>
            </a:extLst>
          </p:cNvPr>
          <p:cNvSpPr txBox="1"/>
          <p:nvPr/>
        </p:nvSpPr>
        <p:spPr>
          <a:xfrm>
            <a:off x="2654689" y="1266093"/>
            <a:ext cx="69602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8000" dirty="0">
                <a:solidFill>
                  <a:srgbClr val="FF0000"/>
                </a:solidFill>
              </a:rPr>
              <a:t>+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D44FE0-7CB1-4C8D-88A0-CBD2C0E50702}"/>
              </a:ext>
            </a:extLst>
          </p:cNvPr>
          <p:cNvSpPr txBox="1"/>
          <p:nvPr/>
        </p:nvSpPr>
        <p:spPr>
          <a:xfrm>
            <a:off x="363755" y="2935505"/>
            <a:ext cx="573224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ru-RU" sz="3600" dirty="0"/>
              <a:t>Геймификация (</a:t>
            </a:r>
            <a:r>
              <a:rPr lang="ru-RU" sz="3600" dirty="0" err="1"/>
              <a:t>Учи.ру</a:t>
            </a:r>
            <a:r>
              <a:rPr lang="ru-RU" sz="3600" dirty="0"/>
              <a:t>)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ru-RU" sz="3600" dirty="0"/>
              <a:t>Поощрения (</a:t>
            </a:r>
            <a:r>
              <a:rPr lang="en-US" sz="3600" dirty="0"/>
              <a:t>stepik.com)</a:t>
            </a:r>
            <a:endParaRPr lang="ru-RU" sz="3600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ru-RU" sz="3600" dirty="0"/>
              <a:t>Результаты каждого урока (</a:t>
            </a:r>
            <a:r>
              <a:rPr lang="ru-RU" sz="3600" dirty="0" err="1"/>
              <a:t>Дневник.ру</a:t>
            </a:r>
            <a:r>
              <a:rPr lang="ru-RU" sz="3600" dirty="0"/>
              <a:t>)</a:t>
            </a:r>
          </a:p>
          <a:p>
            <a:endParaRPr lang="ru-R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C7543CD-CA86-486B-B7D5-6271D39F2C58}"/>
              </a:ext>
            </a:extLst>
          </p:cNvPr>
          <p:cNvSpPr txBox="1"/>
          <p:nvPr/>
        </p:nvSpPr>
        <p:spPr>
          <a:xfrm>
            <a:off x="6534150" y="2837617"/>
            <a:ext cx="573224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ru-RU" sz="3600" dirty="0"/>
              <a:t>Не формируется единая  траектория развития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ru-RU" sz="3600" dirty="0"/>
              <a:t>Нет возможности поделиться успехом</a:t>
            </a:r>
          </a:p>
          <a:p>
            <a:endParaRPr lang="ru-RU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A6DED177-34FA-434A-B893-10AD2CA0B01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/>
          <a:srcRect t="80671" r="72719" b="1551"/>
          <a:stretch/>
        </p:blipFill>
        <p:spPr>
          <a:xfrm rot="10800000" flipH="1" flipV="1">
            <a:off x="8504447" y="5594390"/>
            <a:ext cx="3671674" cy="1261883"/>
          </a:xfrm>
          <a:prstGeom prst="rect">
            <a:avLst/>
          </a:prstGeom>
        </p:spPr>
      </p:pic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DE787EB8-5075-4001-A1AB-CD63547C7B64}"/>
              </a:ext>
            </a:extLst>
          </p:cNvPr>
          <p:cNvSpPr txBox="1">
            <a:spLocks/>
          </p:cNvSpPr>
          <p:nvPr/>
        </p:nvSpPr>
        <p:spPr>
          <a:xfrm>
            <a:off x="1683831" y="307780"/>
            <a:ext cx="1024146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/>
          <a:p>
            <a:pPr lvl="0">
              <a:lnSpc>
                <a:spcPct val="90000"/>
              </a:lnSpc>
              <a:spcBef>
                <a:spcPct val="0"/>
              </a:spcBef>
            </a:pP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BD039D56-CFAB-4E09-87C8-96593B374AF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/>
          <a:srcRect l="14592" t="80671" r="72719" b="1551"/>
          <a:stretch/>
        </p:blipFill>
        <p:spPr>
          <a:xfrm rot="5400000" flipV="1">
            <a:off x="-28713" y="28713"/>
            <a:ext cx="1512658" cy="1455232"/>
          </a:xfrm>
          <a:prstGeom prst="rect">
            <a:avLst/>
          </a:prstGeom>
        </p:spPr>
      </p:pic>
      <p:sp>
        <p:nvSpPr>
          <p:cNvPr id="14" name="Заголовок 1">
            <a:extLst>
              <a:ext uri="{FF2B5EF4-FFF2-40B4-BE49-F238E27FC236}">
                <a16:creationId xmlns:a16="http://schemas.microsoft.com/office/drawing/2014/main" id="{DE787EB8-5075-4001-A1AB-CD63547C7B64}"/>
              </a:ext>
            </a:extLst>
          </p:cNvPr>
          <p:cNvSpPr txBox="1">
            <a:spLocks/>
          </p:cNvSpPr>
          <p:nvPr/>
        </p:nvSpPr>
        <p:spPr>
          <a:xfrm>
            <a:off x="1674306" y="212530"/>
            <a:ext cx="4297869" cy="11685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/>
          <a:p>
            <a:pPr lvl="0">
              <a:lnSpc>
                <a:spcPct val="90000"/>
              </a:lnSpc>
              <a:spcBef>
                <a:spcPct val="0"/>
              </a:spcBef>
            </a:pPr>
            <a:r>
              <a:rPr lang="ru-RU" sz="44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АНАЛИТИКА</a:t>
            </a:r>
            <a:endParaRPr kumimoji="0" lang="ru-RU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5" name="Номер слайда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38C61-1167-4CB9-BAE6-8582937AC27B}" type="slidenum">
              <a:rPr lang="ru-RU" smtClean="0"/>
              <a:pPr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149136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7DA4EE43-9639-4DC4-837E-FD208F30712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/>
          <a:srcRect l="15663" r="14892"/>
          <a:stretch/>
        </p:blipFill>
        <p:spPr>
          <a:xfrm rot="5400000">
            <a:off x="10753724" y="5419725"/>
            <a:ext cx="1543051" cy="1333500"/>
          </a:xfrm>
          <a:prstGeom prst="rect">
            <a:avLst/>
          </a:prstGeom>
        </p:spPr>
      </p:pic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CDDEE68F-642A-45F1-94DA-D55FB4C29E20}"/>
              </a:ext>
            </a:extLst>
          </p:cNvPr>
          <p:cNvSpPr/>
          <p:nvPr/>
        </p:nvSpPr>
        <p:spPr>
          <a:xfrm>
            <a:off x="3420069" y="2386356"/>
            <a:ext cx="4838106" cy="65265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E787EB8-5075-4001-A1AB-CD63547C7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831" y="307780"/>
            <a:ext cx="10241469" cy="1325563"/>
          </a:xfrm>
        </p:spPr>
        <p:txBody>
          <a:bodyPr>
            <a:normAutofit fontScale="90000"/>
          </a:bodyPr>
          <a:lstStyle/>
          <a:p>
            <a:r>
              <a:rPr lang="ru-RU" b="1" dirty="0">
                <a:solidFill>
                  <a:srgbClr val="FF0000"/>
                </a:solidFill>
                <a:latin typeface="Century Gothic" panose="020B0502020202020204" pitchFamily="34" charset="0"/>
                <a:ea typeface="+mn-ea"/>
                <a:cs typeface="+mn-cs"/>
              </a:rPr>
              <a:t>РЕШЕНИЕ: </a:t>
            </a:r>
            <a:r>
              <a:rPr lang="ru-RU" sz="3800" dirty="0"/>
              <a:t>Разработка инструмента отслеживания прогресса ребенка в доп. образовании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35A82191-5AB8-46FD-BC30-98A721E80A0C}"/>
              </a:ext>
            </a:extLst>
          </p:cNvPr>
          <p:cNvSpPr/>
          <p:nvPr/>
        </p:nvSpPr>
        <p:spPr>
          <a:xfrm>
            <a:off x="350832" y="3994785"/>
            <a:ext cx="523002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600" dirty="0">
                <a:solidFill>
                  <a:srgbClr val="FF0000"/>
                </a:solidFill>
              </a:rPr>
              <a:t>Основной </a:t>
            </a:r>
            <a:r>
              <a:rPr lang="ru-RU" sz="3600" dirty="0" err="1">
                <a:solidFill>
                  <a:srgbClr val="FF0000"/>
                </a:solidFill>
              </a:rPr>
              <a:t>КВАпрос</a:t>
            </a:r>
            <a:r>
              <a:rPr lang="ru-RU" sz="3600" dirty="0">
                <a:solidFill>
                  <a:srgbClr val="FF0000"/>
                </a:solidFill>
              </a:rPr>
              <a:t> №1: </a:t>
            </a:r>
          </a:p>
          <a:p>
            <a:r>
              <a:rPr lang="ru-RU" dirty="0"/>
              <a:t>Дети быстро теряют мотивацию к занятиям</a:t>
            </a:r>
          </a:p>
          <a:p>
            <a:r>
              <a:rPr lang="ru-RU" dirty="0"/>
              <a:t>+ Отсутствует возможность поделиться достижениями с товарищами</a:t>
            </a:r>
          </a:p>
          <a:p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7654CF8-A0F7-46AB-9E51-C5712043F24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8272" y="2133797"/>
            <a:ext cx="1069178" cy="1295203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76C0F68-22BB-4930-ADD7-A3F24C78897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538219" y="1994980"/>
            <a:ext cx="1184915" cy="1435408"/>
          </a:xfrm>
          <a:prstGeom prst="rect">
            <a:avLst/>
          </a:prstGeom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F56973E0-106C-469C-A153-AC215389F4EC}"/>
              </a:ext>
            </a:extLst>
          </p:cNvPr>
          <p:cNvSpPr/>
          <p:nvPr/>
        </p:nvSpPr>
        <p:spPr>
          <a:xfrm>
            <a:off x="6356353" y="3994785"/>
            <a:ext cx="583564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600" dirty="0">
                <a:solidFill>
                  <a:srgbClr val="FF0000"/>
                </a:solidFill>
              </a:rPr>
              <a:t>Основной </a:t>
            </a:r>
            <a:r>
              <a:rPr lang="ru-RU" sz="3600" dirty="0" err="1">
                <a:solidFill>
                  <a:srgbClr val="FF0000"/>
                </a:solidFill>
              </a:rPr>
              <a:t>КВАтвет</a:t>
            </a:r>
            <a:r>
              <a:rPr lang="ru-RU" sz="3600" dirty="0">
                <a:solidFill>
                  <a:srgbClr val="FF0000"/>
                </a:solidFill>
              </a:rPr>
              <a:t> №1: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ru-RU" dirty="0"/>
              <a:t>СИСТЕМА СТАТУСОВ И БЕДЖЕЙ, которыми можно поделиться 	</a:t>
            </a:r>
          </a:p>
          <a:p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BD039D56-CFAB-4E09-87C8-96593B374AF3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/>
          <a:srcRect l="14592" t="80671" r="72719" b="1551"/>
          <a:stretch/>
        </p:blipFill>
        <p:spPr>
          <a:xfrm rot="5400000" flipV="1">
            <a:off x="-28713" y="28713"/>
            <a:ext cx="1512658" cy="145523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E8C0C9F-790E-4DCF-A752-A698BF77BAC3}"/>
              </a:ext>
            </a:extLst>
          </p:cNvPr>
          <p:cNvSpPr txBox="1"/>
          <p:nvPr/>
        </p:nvSpPr>
        <p:spPr>
          <a:xfrm>
            <a:off x="3629025" y="2486801"/>
            <a:ext cx="46291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ЦЕЛЕВАЯ АУДИТОРИЯ: </a:t>
            </a:r>
            <a:r>
              <a:rPr lang="ru-RU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УЧЕНИКИ</a:t>
            </a:r>
          </a:p>
        </p:txBody>
      </p:sp>
      <p:sp>
        <p:nvSpPr>
          <p:cNvPr id="16" name="Номер слайда 15"/>
          <p:cNvSpPr>
            <a:spLocks noGrp="1"/>
          </p:cNvSpPr>
          <p:nvPr>
            <p:ph type="sldNum" sz="quarter" idx="12"/>
          </p:nvPr>
        </p:nvSpPr>
        <p:spPr>
          <a:xfrm>
            <a:off x="8258175" y="6356350"/>
            <a:ext cx="2743200" cy="365125"/>
          </a:xfrm>
        </p:spPr>
        <p:txBody>
          <a:bodyPr/>
          <a:lstStyle/>
          <a:p>
            <a:fld id="{4ED38C61-1167-4CB9-BAE6-8582937AC27B}" type="slidenum">
              <a:rPr lang="ru-RU" smtClean="0"/>
              <a:pPr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136009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BD039D56-CFAB-4E09-87C8-96593B374AF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/>
          <a:srcRect l="14592" t="80671" r="72719" b="1551"/>
          <a:stretch/>
        </p:blipFill>
        <p:spPr>
          <a:xfrm rot="5400000" flipV="1">
            <a:off x="-28713" y="28713"/>
            <a:ext cx="1512658" cy="1455232"/>
          </a:xfrm>
          <a:prstGeom prst="rect">
            <a:avLst/>
          </a:prstGeom>
        </p:spPr>
      </p:pic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E3D0AC72-05B3-4E6B-A87D-3E977CF62EFF}"/>
              </a:ext>
            </a:extLst>
          </p:cNvPr>
          <p:cNvSpPr txBox="1">
            <a:spLocks/>
          </p:cNvSpPr>
          <p:nvPr/>
        </p:nvSpPr>
        <p:spPr>
          <a:xfrm>
            <a:off x="1381125" y="0"/>
            <a:ext cx="38195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40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БЕЙДЖИ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BD039D56-CFAB-4E09-87C8-96593B374AF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/>
          <a:srcRect l="16909" t="80671" r="72719" b="1551"/>
          <a:stretch/>
        </p:blipFill>
        <p:spPr>
          <a:xfrm rot="16200000" flipV="1">
            <a:off x="10846167" y="5512167"/>
            <a:ext cx="1236433" cy="1455232"/>
          </a:xfrm>
          <a:prstGeom prst="rect">
            <a:avLst/>
          </a:prstGeom>
        </p:spPr>
      </p:pic>
      <p:cxnSp>
        <p:nvCxnSpPr>
          <p:cNvPr id="14" name="Прямая соединительная линия 13"/>
          <p:cNvCxnSpPr/>
          <p:nvPr/>
        </p:nvCxnSpPr>
        <p:spPr>
          <a:xfrm flipH="1">
            <a:off x="5991225" y="219075"/>
            <a:ext cx="9525" cy="6438900"/>
          </a:xfrm>
          <a:prstGeom prst="line">
            <a:avLst/>
          </a:prstGeom>
          <a:ln w="38100"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3D0AC72-05B3-4E6B-A87D-3E977CF62E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72475" y="5829300"/>
            <a:ext cx="3819525" cy="1181100"/>
          </a:xfrm>
        </p:spPr>
        <p:txBody>
          <a:bodyPr/>
          <a:lstStyle/>
          <a:p>
            <a:r>
              <a:rPr lang="ru-RU" sz="4000" b="1" dirty="0">
                <a:solidFill>
                  <a:srgbClr val="FF0000"/>
                </a:solidFill>
                <a:latin typeface="Century Gothic" panose="020B0502020202020204" pitchFamily="34" charset="0"/>
                <a:ea typeface="+mn-ea"/>
                <a:cs typeface="+mn-cs"/>
              </a:rPr>
              <a:t>СТАТУСЫ</a:t>
            </a:r>
          </a:p>
        </p:txBody>
      </p:sp>
      <p:pic>
        <p:nvPicPr>
          <p:cNvPr id="3074" name="Picture 2" descr="C:\Users\USER\Downloads\unknown.png"/>
          <p:cNvPicPr>
            <a:picLocks noChangeAspect="1" noChangeArrowheads="1"/>
          </p:cNvPicPr>
          <p:nvPr/>
        </p:nvPicPr>
        <p:blipFill>
          <a:blip r:embed="rId3" cstate="print"/>
          <a:srcRect l="3227" r="4257"/>
          <a:stretch>
            <a:fillRect/>
          </a:stretch>
        </p:blipFill>
        <p:spPr bwMode="auto">
          <a:xfrm>
            <a:off x="47625" y="1481532"/>
            <a:ext cx="5803740" cy="4738036"/>
          </a:xfrm>
          <a:prstGeom prst="rect">
            <a:avLst/>
          </a:prstGeom>
          <a:noFill/>
        </p:spPr>
      </p:pic>
      <p:sp>
        <p:nvSpPr>
          <p:cNvPr id="17" name="Номер слайда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38C61-1167-4CB9-BAE6-8582937AC27B}" type="slidenum">
              <a:rPr lang="ru-RU" smtClean="0"/>
              <a:pPr/>
              <a:t>5</a:t>
            </a:fld>
            <a:endParaRPr lang="ru-RU" dirty="0"/>
          </a:p>
        </p:txBody>
      </p:sp>
      <p:pic>
        <p:nvPicPr>
          <p:cNvPr id="3075" name="Picture 3" descr="C:\Users\USER\Downloads\unknown5"/>
          <p:cNvPicPr>
            <a:picLocks noChangeAspect="1" noChangeArrowheads="1"/>
          </p:cNvPicPr>
          <p:nvPr/>
        </p:nvPicPr>
        <p:blipFill>
          <a:blip r:embed="rId4" cstate="print"/>
          <a:srcRect t="1089" b="17626"/>
          <a:stretch>
            <a:fillRect/>
          </a:stretch>
        </p:blipFill>
        <p:spPr bwMode="auto">
          <a:xfrm>
            <a:off x="6615113" y="0"/>
            <a:ext cx="5042296" cy="568642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2600701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E787EB8-5075-4001-A1AB-CD63547C7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1906" y="117280"/>
            <a:ext cx="10241469" cy="1325563"/>
          </a:xfrm>
        </p:spPr>
        <p:txBody>
          <a:bodyPr>
            <a:normAutofit fontScale="90000"/>
          </a:bodyPr>
          <a:lstStyle/>
          <a:p>
            <a:r>
              <a:rPr lang="ru-RU" b="1" dirty="0">
                <a:solidFill>
                  <a:srgbClr val="FF0000"/>
                </a:solidFill>
                <a:latin typeface="Century Gothic" panose="020B0502020202020204" pitchFamily="34" charset="0"/>
                <a:ea typeface="+mn-ea"/>
                <a:cs typeface="+mn-cs"/>
              </a:rPr>
              <a:t>РЕШЕНИЕ: </a:t>
            </a:r>
            <a:r>
              <a:rPr lang="ru-RU" sz="3900" dirty="0"/>
              <a:t>Разработка инструмента отслеживания прогресса ребенка в доп. образовании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35A82191-5AB8-46FD-BC30-98A721E80A0C}"/>
              </a:ext>
            </a:extLst>
          </p:cNvPr>
          <p:cNvSpPr/>
          <p:nvPr/>
        </p:nvSpPr>
        <p:spPr>
          <a:xfrm>
            <a:off x="350832" y="3880485"/>
            <a:ext cx="523002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600" dirty="0">
                <a:solidFill>
                  <a:srgbClr val="FF0000"/>
                </a:solidFill>
              </a:rPr>
              <a:t>Основной </a:t>
            </a:r>
            <a:r>
              <a:rPr lang="ru-RU" sz="3600" dirty="0" err="1">
                <a:solidFill>
                  <a:srgbClr val="FF0000"/>
                </a:solidFill>
              </a:rPr>
              <a:t>КВАпрос</a:t>
            </a:r>
            <a:r>
              <a:rPr lang="ru-RU" sz="3600" dirty="0">
                <a:solidFill>
                  <a:srgbClr val="FF0000"/>
                </a:solidFill>
              </a:rPr>
              <a:t> №2: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ru-RU" dirty="0"/>
              <a:t>Отсутствие удобного инструмента просмотра траектории обучения ученика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ru-RU" dirty="0"/>
              <a:t>Отсутствие персонализации в учебных планах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ru-RU" dirty="0"/>
              <a:t>Невозможность секции выделиться на фоне других</a:t>
            </a:r>
          </a:p>
          <a:p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7654CF8-A0F7-46AB-9E51-C5712043F24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6297" y="2138738"/>
            <a:ext cx="1069178" cy="1295203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76C0F68-22BB-4930-ADD7-A3F24C78897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780927" y="1999930"/>
            <a:ext cx="1184915" cy="1435408"/>
          </a:xfrm>
          <a:prstGeom prst="rect">
            <a:avLst/>
          </a:prstGeom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F56973E0-106C-469C-A153-AC215389F4EC}"/>
              </a:ext>
            </a:extLst>
          </p:cNvPr>
          <p:cNvSpPr/>
          <p:nvPr/>
        </p:nvSpPr>
        <p:spPr>
          <a:xfrm>
            <a:off x="5724525" y="3880485"/>
            <a:ext cx="646747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600" dirty="0">
                <a:solidFill>
                  <a:srgbClr val="FF0000"/>
                </a:solidFill>
              </a:rPr>
              <a:t>Основные </a:t>
            </a:r>
            <a:r>
              <a:rPr lang="ru-RU" sz="3600" dirty="0" err="1">
                <a:solidFill>
                  <a:srgbClr val="FF0000"/>
                </a:solidFill>
              </a:rPr>
              <a:t>КВАтветы</a:t>
            </a:r>
            <a:r>
              <a:rPr lang="ru-RU" sz="3600" dirty="0">
                <a:solidFill>
                  <a:srgbClr val="FF0000"/>
                </a:solidFill>
              </a:rPr>
              <a:t> №2: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ru-RU" dirty="0"/>
              <a:t>Копилка курсов/секций каждого ученика (цифровой след)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ru-RU" dirty="0"/>
              <a:t>Формирование «портрета» каждого ученика (</a:t>
            </a:r>
            <a:r>
              <a:rPr lang="en-US" dirty="0"/>
              <a:t>KPI</a:t>
            </a:r>
            <a:r>
              <a:rPr lang="ru-RU" dirty="0"/>
              <a:t>)</a:t>
            </a:r>
          </a:p>
          <a:p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/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7DA4EE43-9639-4DC4-837E-FD208F30712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5663" r="12437"/>
          <a:stretch/>
        </p:blipFill>
        <p:spPr>
          <a:xfrm rot="5400000">
            <a:off x="10644189" y="5310190"/>
            <a:ext cx="1762121" cy="1333500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BD039D56-CFAB-4E09-87C8-96593B374AF3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/>
          <a:srcRect l="14592" t="80671" r="72719" b="1551"/>
          <a:stretch/>
        </p:blipFill>
        <p:spPr>
          <a:xfrm rot="5400000" flipV="1">
            <a:off x="-28713" y="28713"/>
            <a:ext cx="1512658" cy="1455232"/>
          </a:xfrm>
          <a:prstGeom prst="rect">
            <a:avLst/>
          </a:prstGeom>
        </p:spPr>
      </p:pic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57E3B44F-BEF7-474C-9D57-AEBD57825707}"/>
              </a:ext>
            </a:extLst>
          </p:cNvPr>
          <p:cNvSpPr/>
          <p:nvPr/>
        </p:nvSpPr>
        <p:spPr>
          <a:xfrm>
            <a:off x="3343368" y="2433152"/>
            <a:ext cx="4838106" cy="65265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5A6DA35-6181-481B-B418-AEC1C702DAFF}"/>
              </a:ext>
            </a:extLst>
          </p:cNvPr>
          <p:cNvSpPr txBox="1"/>
          <p:nvPr/>
        </p:nvSpPr>
        <p:spPr>
          <a:xfrm>
            <a:off x="3447846" y="2524798"/>
            <a:ext cx="46291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ЦЕЛЕВАЯ АУДИТОРИЯ: ПЕДАГОГИ</a:t>
            </a:r>
          </a:p>
        </p:txBody>
      </p:sp>
      <p:sp>
        <p:nvSpPr>
          <p:cNvPr id="15" name="Номер слайда 14"/>
          <p:cNvSpPr>
            <a:spLocks noGrp="1"/>
          </p:cNvSpPr>
          <p:nvPr>
            <p:ph type="sldNum" sz="quarter" idx="12"/>
          </p:nvPr>
        </p:nvSpPr>
        <p:spPr>
          <a:xfrm>
            <a:off x="8401050" y="6346825"/>
            <a:ext cx="2743200" cy="365125"/>
          </a:xfrm>
        </p:spPr>
        <p:txBody>
          <a:bodyPr/>
          <a:lstStyle/>
          <a:p>
            <a:fld id="{4ED38C61-1167-4CB9-BAE6-8582937AC27B}" type="slidenum">
              <a:rPr lang="ru-RU" smtClean="0"/>
              <a:pPr/>
              <a:t>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025995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BD039D56-CFAB-4E09-87C8-96593B374AF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/>
          <a:srcRect l="14592" t="80671" r="72719" b="1551"/>
          <a:stretch/>
        </p:blipFill>
        <p:spPr>
          <a:xfrm rot="5400000" flipV="1">
            <a:off x="-28713" y="28713"/>
            <a:ext cx="1512658" cy="1455232"/>
          </a:xfrm>
          <a:prstGeom prst="rect">
            <a:avLst/>
          </a:prstGeom>
        </p:spPr>
      </p:pic>
      <p:sp>
        <p:nvSpPr>
          <p:cNvPr id="14" name="Заголовок 1">
            <a:extLst>
              <a:ext uri="{FF2B5EF4-FFF2-40B4-BE49-F238E27FC236}">
                <a16:creationId xmlns:a16="http://schemas.microsoft.com/office/drawing/2014/main" id="{E3D0AC72-05B3-4E6B-A87D-3E977CF62EFF}"/>
              </a:ext>
            </a:extLst>
          </p:cNvPr>
          <p:cNvSpPr txBox="1">
            <a:spLocks/>
          </p:cNvSpPr>
          <p:nvPr/>
        </p:nvSpPr>
        <p:spPr>
          <a:xfrm>
            <a:off x="1323975" y="0"/>
            <a:ext cx="38195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KPI</a:t>
            </a:r>
            <a:endParaRPr lang="ru-RU" sz="40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BD039D56-CFAB-4E09-87C8-96593B374AF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/>
          <a:srcRect l="14592" t="80671" r="72719" b="1551"/>
          <a:stretch/>
        </p:blipFill>
        <p:spPr>
          <a:xfrm rot="16200000" flipV="1">
            <a:off x="10708055" y="5374055"/>
            <a:ext cx="1512658" cy="1455232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E53F2228-7994-4E0C-BC7C-E2666733272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430775">
            <a:off x="5988845" y="5648596"/>
            <a:ext cx="1619251" cy="809721"/>
          </a:xfrm>
          <a:prstGeom prst="rect">
            <a:avLst/>
          </a:prstGeom>
        </p:spPr>
      </p:pic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E3D0AC72-05B3-4E6B-A87D-3E977CF62EFF}"/>
              </a:ext>
            </a:extLst>
          </p:cNvPr>
          <p:cNvSpPr txBox="1">
            <a:spLocks/>
          </p:cNvSpPr>
          <p:nvPr/>
        </p:nvSpPr>
        <p:spPr>
          <a:xfrm>
            <a:off x="6048376" y="5905500"/>
            <a:ext cx="4743450" cy="11811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 algn="r">
              <a:lnSpc>
                <a:spcPct val="90000"/>
              </a:lnSpc>
              <a:spcBef>
                <a:spcPct val="0"/>
              </a:spcBef>
            </a:pPr>
            <a:r>
              <a:rPr lang="ru-RU" sz="40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Цифровой </a:t>
            </a:r>
            <a:endParaRPr lang="en-US" sz="4000" b="1" dirty="0">
              <a:solidFill>
                <a:srgbClr val="FF0000"/>
              </a:solidFill>
              <a:latin typeface="Century Gothic" panose="020B0502020202020204" pitchFamily="34" charset="0"/>
            </a:endParaRPr>
          </a:p>
          <a:p>
            <a:pPr algn="r">
              <a:lnSpc>
                <a:spcPct val="90000"/>
              </a:lnSpc>
              <a:spcBef>
                <a:spcPct val="0"/>
              </a:spcBef>
            </a:pPr>
            <a:r>
              <a:rPr lang="ru-RU" sz="4000" b="1" dirty="0">
                <a:solidFill>
                  <a:srgbClr val="FF0000"/>
                </a:solidFill>
                <a:latin typeface="Century Gothic" panose="020B0502020202020204" pitchFamily="34" charset="0"/>
              </a:rPr>
              <a:t>след ребенка</a:t>
            </a:r>
          </a:p>
          <a:p>
            <a:pPr algn="r">
              <a:lnSpc>
                <a:spcPct val="90000"/>
              </a:lnSpc>
              <a:spcBef>
                <a:spcPct val="0"/>
              </a:spcBef>
            </a:pPr>
            <a:endParaRPr kumimoji="0" lang="ru-RU" sz="40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  <p:cxnSp>
        <p:nvCxnSpPr>
          <p:cNvPr id="19" name="Прямая соединительная линия 18"/>
          <p:cNvCxnSpPr/>
          <p:nvPr/>
        </p:nvCxnSpPr>
        <p:spPr>
          <a:xfrm flipH="1">
            <a:off x="5753100" y="219075"/>
            <a:ext cx="9525" cy="6438900"/>
          </a:xfrm>
          <a:prstGeom prst="line">
            <a:avLst/>
          </a:prstGeom>
          <a:ln w="38100"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20" name="Номер слайда 1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38C61-1167-4CB9-BAE6-8582937AC27B}" type="slidenum">
              <a:rPr lang="ru-RU" smtClean="0"/>
              <a:pPr/>
              <a:t>7</a:t>
            </a:fld>
            <a:endParaRPr lang="ru-RU"/>
          </a:p>
        </p:txBody>
      </p:sp>
      <p:pic>
        <p:nvPicPr>
          <p:cNvPr id="5122" name="Picture 2" descr="C:\Users\USER\Downloads\unknown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14337" y="1819276"/>
            <a:ext cx="5043488" cy="3656004"/>
          </a:xfrm>
          <a:prstGeom prst="rect">
            <a:avLst/>
          </a:prstGeom>
          <a:noFill/>
        </p:spPr>
      </p:pic>
      <p:pic>
        <p:nvPicPr>
          <p:cNvPr id="5123" name="Picture 3" descr="C:\Users\USER\Downloads\unknown4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486400" y="-342900"/>
            <a:ext cx="7575011" cy="477202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1524045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E787EB8-5075-4001-A1AB-CD63547C7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6656" y="19050"/>
            <a:ext cx="10241469" cy="1325563"/>
          </a:xfrm>
        </p:spPr>
        <p:txBody>
          <a:bodyPr>
            <a:normAutofit fontScale="90000"/>
          </a:bodyPr>
          <a:lstStyle/>
          <a:p>
            <a:r>
              <a:rPr lang="ru-RU" b="1" dirty="0">
                <a:solidFill>
                  <a:srgbClr val="FF0000"/>
                </a:solidFill>
                <a:latin typeface="Century Gothic" panose="020B0502020202020204" pitchFamily="34" charset="0"/>
                <a:ea typeface="+mn-ea"/>
                <a:cs typeface="+mn-cs"/>
              </a:rPr>
              <a:t>РЕШЕНИЕ: </a:t>
            </a:r>
            <a:r>
              <a:rPr lang="ru-RU" sz="3900" dirty="0"/>
              <a:t>Разработка инструмента отслеживания прогресса ребенка в доп. образовании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35A82191-5AB8-46FD-BC30-98A721E80A0C}"/>
              </a:ext>
            </a:extLst>
          </p:cNvPr>
          <p:cNvSpPr/>
          <p:nvPr/>
        </p:nvSpPr>
        <p:spPr>
          <a:xfrm>
            <a:off x="350832" y="3623310"/>
            <a:ext cx="523002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600" dirty="0">
                <a:solidFill>
                  <a:srgbClr val="FF0000"/>
                </a:solidFill>
              </a:rPr>
              <a:t>Основной </a:t>
            </a:r>
            <a:r>
              <a:rPr lang="ru-RU" sz="3600" dirty="0" err="1">
                <a:solidFill>
                  <a:srgbClr val="FF0000"/>
                </a:solidFill>
              </a:rPr>
              <a:t>КВАпрос</a:t>
            </a:r>
            <a:r>
              <a:rPr lang="ru-RU" sz="3600" dirty="0">
                <a:solidFill>
                  <a:srgbClr val="FF0000"/>
                </a:solidFill>
              </a:rPr>
              <a:t> №3: </a:t>
            </a:r>
          </a:p>
          <a:p>
            <a:r>
              <a:rPr lang="ru-RU" dirty="0"/>
              <a:t>Невозможность родителям контролировать учебный процесс и прогресс ребенка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7654CF8-A0F7-46AB-9E51-C5712043F24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6297" y="2138738"/>
            <a:ext cx="1069178" cy="1295203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76C0F68-22BB-4930-ADD7-A3F24C78897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780927" y="1999930"/>
            <a:ext cx="1184915" cy="1435408"/>
          </a:xfrm>
          <a:prstGeom prst="rect">
            <a:avLst/>
          </a:prstGeom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F56973E0-106C-469C-A153-AC215389F4EC}"/>
              </a:ext>
            </a:extLst>
          </p:cNvPr>
          <p:cNvSpPr/>
          <p:nvPr/>
        </p:nvSpPr>
        <p:spPr>
          <a:xfrm>
            <a:off x="5724525" y="3623310"/>
            <a:ext cx="646747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600" dirty="0">
                <a:solidFill>
                  <a:srgbClr val="FF0000"/>
                </a:solidFill>
              </a:rPr>
              <a:t>Основные </a:t>
            </a:r>
            <a:r>
              <a:rPr lang="ru-RU" sz="3600" dirty="0" err="1">
                <a:solidFill>
                  <a:srgbClr val="FF0000"/>
                </a:solidFill>
              </a:rPr>
              <a:t>КВАтветы</a:t>
            </a:r>
            <a:r>
              <a:rPr lang="ru-RU" sz="3600" dirty="0">
                <a:solidFill>
                  <a:srgbClr val="FF0000"/>
                </a:solidFill>
              </a:rPr>
              <a:t> №3: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ru-RU" dirty="0"/>
              <a:t>Отслеживание тем и результатов каждого урока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ru-RU" dirty="0"/>
              <a:t>Просмотр «портрета» ребенка (</a:t>
            </a:r>
            <a:r>
              <a:rPr lang="en-US" dirty="0"/>
              <a:t>KPI</a:t>
            </a:r>
            <a:r>
              <a:rPr lang="ru-RU" dirty="0"/>
              <a:t>)</a:t>
            </a:r>
          </a:p>
          <a:p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BD039D56-CFAB-4E09-87C8-96593B374AF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/>
          <a:srcRect l="14592" t="80671" r="72719" b="1551"/>
          <a:stretch/>
        </p:blipFill>
        <p:spPr>
          <a:xfrm rot="5400000" flipV="1">
            <a:off x="-28713" y="28713"/>
            <a:ext cx="1512658" cy="1455232"/>
          </a:xfrm>
          <a:prstGeom prst="rect">
            <a:avLst/>
          </a:prstGeom>
        </p:spPr>
      </p:pic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0E2945A7-C1A8-4CAA-9985-10E244E210FD}"/>
              </a:ext>
            </a:extLst>
          </p:cNvPr>
          <p:cNvSpPr/>
          <p:nvPr/>
        </p:nvSpPr>
        <p:spPr>
          <a:xfrm>
            <a:off x="3419772" y="2347427"/>
            <a:ext cx="4838106" cy="65265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C516CCA-ECD7-44A1-83DB-4AE7A1A7C4D1}"/>
              </a:ext>
            </a:extLst>
          </p:cNvPr>
          <p:cNvSpPr txBox="1"/>
          <p:nvPr/>
        </p:nvSpPr>
        <p:spPr>
          <a:xfrm>
            <a:off x="3524250" y="2439073"/>
            <a:ext cx="48381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ЦЕЛЕВАЯ АУДИТОРИЯ: РОДИТЕЛИ</a:t>
            </a: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7DA4EE43-9639-4DC4-837E-FD208F30712F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/>
          <a:srcRect l="15663" r="14892"/>
          <a:stretch/>
        </p:blipFill>
        <p:spPr>
          <a:xfrm rot="5400000">
            <a:off x="10753724" y="5419725"/>
            <a:ext cx="1543051" cy="1333500"/>
          </a:xfrm>
          <a:prstGeom prst="rect">
            <a:avLst/>
          </a:prstGeom>
        </p:spPr>
      </p:pic>
      <p:sp>
        <p:nvSpPr>
          <p:cNvPr id="16" name="Номер слайда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38C61-1167-4CB9-BAE6-8582937AC27B}" type="slidenum">
              <a:rPr lang="ru-RU" smtClean="0"/>
              <a:pPr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85960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CEFBC125-A12B-4A20-82E5-0217D7BB4914}"/>
              </a:ext>
            </a:extLst>
          </p:cNvPr>
          <p:cNvSpPr/>
          <p:nvPr/>
        </p:nvSpPr>
        <p:spPr>
          <a:xfrm>
            <a:off x="406404" y="0"/>
            <a:ext cx="2851146" cy="685799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DAC288A-9A16-41A9-B74D-19755CA2E8AF}"/>
              </a:ext>
            </a:extLst>
          </p:cNvPr>
          <p:cNvSpPr txBox="1"/>
          <p:nvPr/>
        </p:nvSpPr>
        <p:spPr>
          <a:xfrm rot="16200000">
            <a:off x="-720338" y="2682399"/>
            <a:ext cx="49077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/>
            <a:r>
              <a:rPr lang="ru-RU" sz="3600" dirty="0"/>
              <a:t>Прогресс ребёнка в каждом курсе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D38C61-1167-4CB9-BAE6-8582937AC27B}" type="slidenum">
              <a:rPr lang="ru-RU" smtClean="0"/>
              <a:pPr/>
              <a:t>9</a:t>
            </a:fld>
            <a:endParaRPr lang="ru-RU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499AA2E-8E40-644D-8E11-BBFB0B4025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6850" y="568324"/>
            <a:ext cx="5419831" cy="5788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5703405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853</TotalTime>
  <Words>464</Words>
  <Application>Microsoft Macintosh PowerPoint</Application>
  <PresentationFormat>Широкоэкранный</PresentationFormat>
  <Paragraphs>94</Paragraphs>
  <Slides>14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Century Gothic</vt:lpstr>
      <vt:lpstr>Wingdings</vt:lpstr>
      <vt:lpstr>Тема Office</vt:lpstr>
      <vt:lpstr>Презентация PowerPoint</vt:lpstr>
      <vt:lpstr>Презентация PowerPoint</vt:lpstr>
      <vt:lpstr>Презентация PowerPoint</vt:lpstr>
      <vt:lpstr>РЕШЕНИЕ: Разработка инструмента отслеживания прогресса ребенка в доп. образовании</vt:lpstr>
      <vt:lpstr>СТАТУСЫ</vt:lpstr>
      <vt:lpstr>РЕШЕНИЕ: Разработка инструмента отслеживания прогресса ребенка в доп. образовании</vt:lpstr>
      <vt:lpstr>Презентация PowerPoint</vt:lpstr>
      <vt:lpstr>РЕШЕНИЕ: Разработка инструмента отслеживания прогресса ребенка в доп. образовании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USER</dc:creator>
  <cp:lastModifiedBy>Microsoft Office User</cp:lastModifiedBy>
  <cp:revision>49</cp:revision>
  <dcterms:created xsi:type="dcterms:W3CDTF">2021-04-17T12:02:26Z</dcterms:created>
  <dcterms:modified xsi:type="dcterms:W3CDTF">2021-04-18T06:45:46Z</dcterms:modified>
</cp:coreProperties>
</file>

<file path=docProps/thumbnail.jpeg>
</file>